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25" r:id="rId2"/>
    <p:sldId id="521" r:id="rId3"/>
    <p:sldId id="535" r:id="rId4"/>
    <p:sldId id="539" r:id="rId5"/>
    <p:sldId id="523" r:id="rId6"/>
    <p:sldId id="537" r:id="rId7"/>
    <p:sldId id="538" r:id="rId8"/>
    <p:sldId id="544" r:id="rId9"/>
    <p:sldId id="540" r:id="rId10"/>
    <p:sldId id="542" r:id="rId11"/>
    <p:sldId id="545" r:id="rId12"/>
    <p:sldId id="524" r:id="rId13"/>
  </p:sldIdLst>
  <p:sldSz cx="9144000" cy="6858000" type="screen4x3"/>
  <p:notesSz cx="7099300" cy="10234613"/>
  <p:embeddedFontLst>
    <p:embeddedFont>
      <p:font typeface="Helvetica Neue" panose="020B0604020202020204"/>
      <p:regular r:id="rId16"/>
    </p:embeddedFont>
    <p:embeddedFont>
      <p:font typeface="Lato Light" panose="020F0302020204030203" charset="0"/>
      <p:regular r:id="rId17"/>
      <p:italic r:id="rId18"/>
    </p:embeddedFont>
    <p:embeddedFont>
      <p:font typeface="Roboto Light" panose="020B0604020202020204" charset="0"/>
      <p:regular r:id="rId19"/>
      <p: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Helvetica Neue" pitchFamily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Helvetica Neue" pitchFamily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Helvetica Neue" pitchFamily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Helvetica Neue" pitchFamily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bg1"/>
        </a:solidFill>
        <a:latin typeface="Helvetica Neue" pitchFamily="2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bg1"/>
        </a:solidFill>
        <a:latin typeface="Helvetica Neue" pitchFamily="2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bg1"/>
        </a:solidFill>
        <a:latin typeface="Helvetica Neue" pitchFamily="2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bg1"/>
        </a:solidFill>
        <a:latin typeface="Helvetica Neue" pitchFamily="2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bg1"/>
        </a:solidFill>
        <a:latin typeface="Helvetica Neue" pitchFamily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357"/>
    <a:srgbClr val="7A7C7E"/>
    <a:srgbClr val="2E4D58"/>
    <a:srgbClr val="D9D9D9"/>
    <a:srgbClr val="6E7B80"/>
    <a:srgbClr val="F38D1B"/>
    <a:srgbClr val="FFC900"/>
    <a:srgbClr val="94A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86421" autoAdjust="0"/>
  </p:normalViewPr>
  <p:slideViewPr>
    <p:cSldViewPr showGuides="1">
      <p:cViewPr>
        <p:scale>
          <a:sx n="66" d="100"/>
          <a:sy n="66" d="100"/>
        </p:scale>
        <p:origin x="1358" y="250"/>
      </p:cViewPr>
      <p:guideLst>
        <p:guide orient="horz" pos="1593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838" y="-90"/>
      </p:cViewPr>
      <p:guideLst>
        <p:guide orient="horz" pos="3223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Helvetica Neue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Helvetica Neue"/>
              </a:defRPr>
            </a:lvl1pPr>
          </a:lstStyle>
          <a:p>
            <a:pPr>
              <a:defRPr/>
            </a:pPr>
            <a:fld id="{079415B6-34B8-43EB-AD96-6B68242109DE}" type="datetimeFigureOut">
              <a:rPr lang="it-IT"/>
              <a:pPr>
                <a:defRPr/>
              </a:pPr>
              <a:t>25/05/2017</a:t>
            </a:fld>
            <a:endParaRPr lang="it-IT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Helvetica Neue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 pitchFamily="2" charset="0"/>
              </a:defRPr>
            </a:lvl1pPr>
          </a:lstStyle>
          <a:p>
            <a:pPr>
              <a:defRPr/>
            </a:pPr>
            <a:fld id="{575A8823-7939-4911-8AA8-46494D3D77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0" tIns="49506" rIns="99010" bIns="49506" numCol="1" anchor="t" anchorCtr="0" compatLnSpc="1">
            <a:prstTxWarp prst="textNoShape">
              <a:avLst/>
            </a:prstTxWarp>
          </a:bodyPr>
          <a:lstStyle>
            <a:lvl1pPr defTabSz="989013" eaLnBrk="1" hangingPunct="1">
              <a:defRPr sz="13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0" tIns="49506" rIns="99010" bIns="49506" numCol="1" anchor="t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3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0" tIns="49506" rIns="99010" bIns="49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0" tIns="49506" rIns="99010" bIns="49506" numCol="1" anchor="b" anchorCtr="0" compatLnSpc="1">
            <a:prstTxWarp prst="textNoShape">
              <a:avLst/>
            </a:prstTxWarp>
          </a:bodyPr>
          <a:lstStyle>
            <a:lvl1pPr defTabSz="989013" eaLnBrk="1" hangingPunct="1">
              <a:defRPr sz="13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0" tIns="49506" rIns="99010" bIns="49506" numCol="1" anchor="b" anchorCtr="0" compatLnSpc="1">
            <a:prstTxWarp prst="textNoShape">
              <a:avLst/>
            </a:prstTxWarp>
          </a:bodyPr>
          <a:lstStyle>
            <a:lvl1pPr algn="r" defTabSz="989013" eaLnBrk="1" hangingPunct="1">
              <a:defRPr sz="1300" b="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B9D3746-B962-4B7F-87DE-1E364E687B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20EAB-B830-4DA2-8647-158042749AFF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20EAB-B830-4DA2-8647-158042749AFF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61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20EAB-B830-4DA2-8647-158042749AFF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744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20EAB-B830-4DA2-8647-158042749AFF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016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20EAB-B830-4DA2-8647-158042749AFF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844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20EAB-B830-4DA2-8647-158042749AFF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843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e Cov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\\gl-fs001\Marketing\- AREA COMUNE -\Progetti Comunicazione\Research for Innovation\PROGETTI DI RICERCA\Dare\grafica\LOGO DARE DEFINITIVO\png logo dare\Vertical-colou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57225"/>
            <a:ext cx="3203575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19"/>
          <p:cNvGrpSpPr>
            <a:grpSpLocks/>
          </p:cNvGrpSpPr>
          <p:nvPr userDrawn="1"/>
        </p:nvGrpSpPr>
        <p:grpSpPr bwMode="auto">
          <a:xfrm>
            <a:off x="193675" y="6237288"/>
            <a:ext cx="8842375" cy="549275"/>
            <a:chOff x="167500" y="6398464"/>
            <a:chExt cx="7405591" cy="459536"/>
          </a:xfrm>
        </p:grpSpPr>
        <p:pic>
          <p:nvPicPr>
            <p:cNvPr id="4" name="Immagine 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9852" y="6516387"/>
              <a:ext cx="623763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Nissatech Innovation Cent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3517" y="6498387"/>
              <a:ext cx="864001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http://www.ipb.pt/~ruimec/index_ficheiros/IPBsimb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6648" y="6480387"/>
              <a:ext cx="578568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magine 10" descr="Unknown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83799" y="6426387"/>
              <a:ext cx="2946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magine 11" descr="Unknown2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2154" y="6426387"/>
              <a:ext cx="39700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magine 12" descr="VSL_Logo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20998" y="6516387"/>
              <a:ext cx="452093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magine 13" descr="logomaisis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58251" y="6534387"/>
              <a:ext cx="78063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magine 14" descr="logo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7500" y="6534387"/>
              <a:ext cx="84150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Risultati immagini per confindustria ancona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03637" y="6426387"/>
              <a:ext cx="52173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magine 16" descr="logotip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73111" y="6398464"/>
              <a:ext cx="450920" cy="45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magine 18" descr="econsulenza_logo_nov2015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20012" y="6480387"/>
              <a:ext cx="752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Segnaposto testo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1520788"/>
            <a:ext cx="4464050" cy="2052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it-IT" altLang="it-IT" sz="3500" b="0" i="0" kern="1200" dirty="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content</a:t>
            </a:r>
            <a:endParaRPr lang="it-IT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e Cov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\\gl-fs001\Marketing\- AREA COMUNE -\Progetti Comunicazione\Research for Innovation\PROGETTI DI RICERCA\Dare\grafica\LOGO DARE DEFINITIVO\png logo dare\Vertical-colou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828" y="657225"/>
            <a:ext cx="3203575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19"/>
          <p:cNvGrpSpPr>
            <a:grpSpLocks/>
          </p:cNvGrpSpPr>
          <p:nvPr userDrawn="1"/>
        </p:nvGrpSpPr>
        <p:grpSpPr bwMode="auto">
          <a:xfrm>
            <a:off x="193675" y="6237288"/>
            <a:ext cx="8842375" cy="549275"/>
            <a:chOff x="167500" y="6398464"/>
            <a:chExt cx="7405591" cy="459536"/>
          </a:xfrm>
        </p:grpSpPr>
        <p:pic>
          <p:nvPicPr>
            <p:cNvPr id="4" name="Immagine 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9852" y="6516387"/>
              <a:ext cx="623763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Nissatech Innovation Cent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3517" y="6498387"/>
              <a:ext cx="864001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http://www.ipb.pt/~ruimec/index_ficheiros/IPBsimb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6648" y="6480387"/>
              <a:ext cx="578568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magine 10" descr="Unknown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83799" y="6426387"/>
              <a:ext cx="2946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magine 11" descr="Unknown2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2154" y="6426387"/>
              <a:ext cx="39700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magine 12" descr="VSL_Logo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20998" y="6516387"/>
              <a:ext cx="452093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magine 13" descr="logomaisis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58251" y="6534387"/>
              <a:ext cx="78063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magine 14" descr="logo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7500" y="6534387"/>
              <a:ext cx="84150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Risultati immagini per confindustria ancona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03637" y="6426387"/>
              <a:ext cx="52173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magine 16" descr="logotip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73111" y="6398464"/>
              <a:ext cx="450920" cy="45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magine 18" descr="econsulenza_logo_nov2015.jp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20012" y="6480387"/>
              <a:ext cx="752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e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gl-fs001\Marketing\- AREA COMUNE -\Progetti Comunicazione\Research for Innovation\PROGETTI DI RICERCA\Dare\grafica\LOGO DARE DEFINITIVO\png logo dare\Horizontal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17475"/>
            <a:ext cx="205263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5"/>
          <p:cNvSpPr txBox="1">
            <a:spLocks/>
          </p:cNvSpPr>
          <p:nvPr userDrawn="1"/>
        </p:nvSpPr>
        <p:spPr>
          <a:xfrm>
            <a:off x="323850" y="6416675"/>
            <a:ext cx="7559675" cy="30797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i="0" dirty="0" err="1">
                <a:solidFill>
                  <a:srgbClr val="7A7C7E"/>
                </a:solidFill>
                <a:latin typeface="Lato" panose="020F0502020204030203" pitchFamily="34" charset="0"/>
              </a:rPr>
              <a:t>Da.Re.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 | </a:t>
            </a:r>
            <a:r>
              <a:rPr lang="it-IT" sz="1000" i="0" dirty="0" err="1">
                <a:solidFill>
                  <a:srgbClr val="7A7C7E"/>
                </a:solidFill>
                <a:latin typeface="Lato" panose="020F0502020204030203" pitchFamily="34" charset="0"/>
              </a:rPr>
              <a:t>May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 26</a:t>
            </a:r>
            <a:r>
              <a:rPr lang="it-IT" sz="1000" i="0" baseline="30000" dirty="0">
                <a:solidFill>
                  <a:srgbClr val="7A7C7E"/>
                </a:solidFill>
                <a:latin typeface="Lato" panose="020F0502020204030203" pitchFamily="34" charset="0"/>
              </a:rPr>
              <a:t>th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, 2017 | dare-project.eu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700213"/>
            <a:ext cx="8137525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rgbClr val="7A7C7E"/>
                </a:solidFill>
                <a:latin typeface="Lato Light" pitchFamily="34" charset="0"/>
              </a:defRPr>
            </a:lvl1pPr>
            <a:lvl2pPr>
              <a:defRPr sz="3500">
                <a:solidFill>
                  <a:srgbClr val="7A7C7E"/>
                </a:solidFill>
                <a:latin typeface="Lato Light" pitchFamily="34" charset="0"/>
              </a:defRPr>
            </a:lvl2pPr>
            <a:lvl3pPr>
              <a:defRPr sz="3500">
                <a:solidFill>
                  <a:srgbClr val="7A7C7E"/>
                </a:solidFill>
                <a:latin typeface="Lato Light" pitchFamily="34" charset="0"/>
              </a:defRPr>
            </a:lvl3pPr>
            <a:lvl4pPr>
              <a:defRPr sz="3500">
                <a:solidFill>
                  <a:srgbClr val="7A7C7E"/>
                </a:solidFill>
                <a:latin typeface="Lato Light" pitchFamily="34" charset="0"/>
              </a:defRPr>
            </a:lvl4pPr>
            <a:lvl5pPr>
              <a:defRPr sz="3500">
                <a:solidFill>
                  <a:srgbClr val="7A7C7E"/>
                </a:solidFill>
                <a:latin typeface="Lato Light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content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2528888"/>
            <a:ext cx="8172450" cy="3490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1pPr>
            <a:lvl2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</a:lstStyle>
          <a:p>
            <a:pPr lvl="0"/>
            <a:r>
              <a:rPr lang="en-US" dirty="0"/>
              <a:t>Click here to modify the content</a:t>
            </a:r>
            <a:endParaRPr lang="it-IT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e Text lef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gl-fs001\Marketing\- AREA COMUNE -\Progetti Comunicazione\Research for Innovation\PROGETTI DI RICERCA\Dare\grafica\LOGO DARE DEFINITIVO\png logo dare\Horizontal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17475"/>
            <a:ext cx="205263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5"/>
          <p:cNvSpPr txBox="1">
            <a:spLocks/>
          </p:cNvSpPr>
          <p:nvPr userDrawn="1"/>
        </p:nvSpPr>
        <p:spPr>
          <a:xfrm>
            <a:off x="323850" y="6416675"/>
            <a:ext cx="7559675" cy="30797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i="0" dirty="0" err="1">
                <a:solidFill>
                  <a:srgbClr val="7A7C7E"/>
                </a:solidFill>
                <a:latin typeface="Lato" panose="020F0502020204030203" pitchFamily="34" charset="0"/>
              </a:rPr>
              <a:t>Da.Re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. | </a:t>
            </a:r>
            <a:r>
              <a:rPr lang="it-IT" sz="1000" i="0" dirty="0" err="1">
                <a:solidFill>
                  <a:srgbClr val="7A7C7E"/>
                </a:solidFill>
                <a:latin typeface="Lato" panose="020F0502020204030203" pitchFamily="34" charset="0"/>
              </a:rPr>
              <a:t>May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 26</a:t>
            </a:r>
            <a:r>
              <a:rPr lang="it-IT" sz="1000" i="0" baseline="30000" dirty="0">
                <a:solidFill>
                  <a:srgbClr val="7A7C7E"/>
                </a:solidFill>
                <a:latin typeface="Lato" panose="020F0502020204030203" pitchFamily="34" charset="0"/>
              </a:rPr>
              <a:t>th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, 2017 | dare-project.eu 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700213"/>
            <a:ext cx="3492500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rgbClr val="7A7C7E"/>
                </a:solidFill>
                <a:latin typeface="Lato Light" pitchFamily="34" charset="0"/>
              </a:defRPr>
            </a:lvl1pPr>
            <a:lvl2pPr>
              <a:buNone/>
              <a:defRPr sz="3500">
                <a:latin typeface="Lato Light" pitchFamily="34" charset="0"/>
              </a:defRPr>
            </a:lvl2pPr>
            <a:lvl3pPr>
              <a:buNone/>
              <a:defRPr sz="3500">
                <a:latin typeface="Lato Light" pitchFamily="34" charset="0"/>
              </a:defRPr>
            </a:lvl3pPr>
            <a:lvl4pPr>
              <a:buNone/>
              <a:defRPr sz="3500">
                <a:latin typeface="Lato Light" pitchFamily="34" charset="0"/>
              </a:defRPr>
            </a:lvl4pPr>
            <a:lvl5pPr>
              <a:buNone/>
              <a:defRPr sz="3500">
                <a:latin typeface="Lato Light" pitchFamily="34" charset="0"/>
              </a:defRPr>
            </a:lvl5pPr>
          </a:lstStyle>
          <a:p>
            <a:pPr lvl="0"/>
            <a:r>
              <a:rPr lang="en-US" dirty="0"/>
              <a:t>Click here to modify the content</a:t>
            </a:r>
            <a:endParaRPr lang="it-IT" dirty="0"/>
          </a:p>
        </p:txBody>
      </p:sp>
      <p:sp>
        <p:nvSpPr>
          <p:cNvPr id="12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3105150"/>
            <a:ext cx="3492500" cy="2303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1pPr>
            <a:lvl2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</a:lstStyle>
          <a:p>
            <a:pPr lvl="0"/>
            <a:r>
              <a:rPr lang="en-US" dirty="0"/>
              <a:t>Click here to modify the content</a:t>
            </a:r>
            <a:r>
              <a:rPr lang="it-IT" dirty="0"/>
              <a:t>.</a:t>
            </a:r>
          </a:p>
        </p:txBody>
      </p:sp>
      <p:sp>
        <p:nvSpPr>
          <p:cNvPr id="15" name="Segnaposto immagine 13"/>
          <p:cNvSpPr>
            <a:spLocks noGrp="1"/>
          </p:cNvSpPr>
          <p:nvPr>
            <p:ph type="pic" sz="quarter" idx="12" hasCustomPrompt="1"/>
          </p:nvPr>
        </p:nvSpPr>
        <p:spPr>
          <a:xfrm>
            <a:off x="4356100" y="0"/>
            <a:ext cx="47879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the icon to insert the image</a:t>
            </a:r>
            <a:endParaRPr lang="it-IT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e Text up + image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immagine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681028"/>
            <a:ext cx="9144000" cy="31769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the icon to insert the image</a:t>
            </a:r>
            <a:endParaRPr lang="it-IT" dirty="0"/>
          </a:p>
        </p:txBody>
      </p:sp>
      <p:pic>
        <p:nvPicPr>
          <p:cNvPr id="4" name="Picture 4" descr="\\gl-fs001\Marketing\- AREA COMUNE -\Progetti Comunicazione\Research for Innovation\PROGETTI DI RICERCA\Dare\grafica\LOGO DARE DEFINITIVO\png logo dare\Horizontal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17475"/>
            <a:ext cx="205263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5"/>
          <p:cNvSpPr txBox="1">
            <a:spLocks/>
          </p:cNvSpPr>
          <p:nvPr userDrawn="1"/>
        </p:nvSpPr>
        <p:spPr>
          <a:xfrm>
            <a:off x="323850" y="6416675"/>
            <a:ext cx="7559675" cy="30797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i="0" dirty="0" err="1">
                <a:solidFill>
                  <a:srgbClr val="7A7C7E"/>
                </a:solidFill>
                <a:latin typeface="Lato" panose="020F0502020204030203" pitchFamily="34" charset="0"/>
              </a:rPr>
              <a:t>Da.Re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. | </a:t>
            </a:r>
            <a:r>
              <a:rPr lang="it-IT" sz="1000" i="0" dirty="0" err="1">
                <a:solidFill>
                  <a:srgbClr val="7A7C7E"/>
                </a:solidFill>
                <a:latin typeface="Lato" panose="020F0502020204030203" pitchFamily="34" charset="0"/>
              </a:rPr>
              <a:t>May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 26</a:t>
            </a:r>
            <a:r>
              <a:rPr lang="it-IT" sz="1000" i="0" baseline="30000" dirty="0">
                <a:solidFill>
                  <a:srgbClr val="7A7C7E"/>
                </a:solidFill>
                <a:latin typeface="Lato" panose="020F0502020204030203" pitchFamily="34" charset="0"/>
              </a:rPr>
              <a:t>th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, 2017 | dare-project.eu 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700213"/>
            <a:ext cx="8281168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rgbClr val="7A7C7E"/>
                </a:solidFill>
                <a:latin typeface="Lato Light" pitchFamily="34" charset="0"/>
              </a:defRPr>
            </a:lvl1pPr>
            <a:lvl2pPr>
              <a:buNone/>
              <a:defRPr sz="3500">
                <a:latin typeface="Lato Light" pitchFamily="34" charset="0"/>
              </a:defRPr>
            </a:lvl2pPr>
            <a:lvl3pPr>
              <a:buNone/>
              <a:defRPr sz="3500">
                <a:latin typeface="Lato Light" pitchFamily="34" charset="0"/>
              </a:defRPr>
            </a:lvl3pPr>
            <a:lvl4pPr>
              <a:buNone/>
              <a:defRPr sz="3500">
                <a:latin typeface="Lato Light" pitchFamily="34" charset="0"/>
              </a:defRPr>
            </a:lvl4pPr>
            <a:lvl5pPr>
              <a:buNone/>
              <a:defRPr sz="3500">
                <a:latin typeface="Lato Light" pitchFamily="34" charset="0"/>
              </a:defRPr>
            </a:lvl5pPr>
          </a:lstStyle>
          <a:p>
            <a:pPr lvl="0"/>
            <a:r>
              <a:rPr lang="en-US" dirty="0"/>
              <a:t>Click here to modify the content</a:t>
            </a:r>
            <a:endParaRPr lang="it-IT" dirty="0"/>
          </a:p>
        </p:txBody>
      </p:sp>
      <p:sp>
        <p:nvSpPr>
          <p:cNvPr id="12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2528901"/>
            <a:ext cx="8317172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1pPr>
            <a:lvl2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</a:lstStyle>
          <a:p>
            <a:pPr lvl="0"/>
            <a:r>
              <a:rPr lang="en-US" dirty="0"/>
              <a:t>Click here to modify the content</a:t>
            </a:r>
            <a:r>
              <a:rPr lang="it-IT" dirty="0"/>
              <a:t>.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gl-fs001\Marketing\- AREA COMUNE -\Progetti Comunicazione\Research for Innovation\PROGETTI DI RICERCA\Dare\grafica\LOGO DARE DEFINITIVO\png logo dare\Horizontal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17475"/>
            <a:ext cx="205263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5"/>
          <p:cNvSpPr txBox="1">
            <a:spLocks/>
          </p:cNvSpPr>
          <p:nvPr userDrawn="1"/>
        </p:nvSpPr>
        <p:spPr>
          <a:xfrm>
            <a:off x="323850" y="6416675"/>
            <a:ext cx="7559675" cy="30797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i="0" dirty="0" err="1">
                <a:solidFill>
                  <a:srgbClr val="7A7C7E"/>
                </a:solidFill>
                <a:latin typeface="Lato" panose="020F0502020204030203" pitchFamily="34" charset="0"/>
              </a:rPr>
              <a:t>Da.Re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. | </a:t>
            </a:r>
            <a:r>
              <a:rPr lang="it-IT" sz="1000" i="0" dirty="0" err="1">
                <a:solidFill>
                  <a:srgbClr val="7A7C7E"/>
                </a:solidFill>
                <a:latin typeface="Lato" panose="020F0502020204030203" pitchFamily="34" charset="0"/>
              </a:rPr>
              <a:t>May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 26</a:t>
            </a:r>
            <a:r>
              <a:rPr lang="it-IT" sz="1000" i="0" baseline="30000" dirty="0">
                <a:solidFill>
                  <a:srgbClr val="7A7C7E"/>
                </a:solidFill>
                <a:latin typeface="Lato" panose="020F0502020204030203" pitchFamily="34" charset="0"/>
              </a:rPr>
              <a:t>th</a:t>
            </a:r>
            <a:r>
              <a:rPr lang="it-IT" sz="1000" i="0" dirty="0">
                <a:solidFill>
                  <a:srgbClr val="7A7C7E"/>
                </a:solidFill>
                <a:latin typeface="Lato" panose="020F0502020204030203" pitchFamily="34" charset="0"/>
              </a:rPr>
              <a:t>, 2017 | dare-project.eu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700213"/>
            <a:ext cx="8137525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>
                <a:solidFill>
                  <a:srgbClr val="7A7C7E"/>
                </a:solidFill>
                <a:latin typeface="Lato Light" pitchFamily="34" charset="0"/>
              </a:defRPr>
            </a:lvl1pPr>
            <a:lvl2pPr>
              <a:defRPr sz="3500">
                <a:solidFill>
                  <a:srgbClr val="7A7C7E"/>
                </a:solidFill>
                <a:latin typeface="Lato Light" pitchFamily="34" charset="0"/>
              </a:defRPr>
            </a:lvl2pPr>
            <a:lvl3pPr>
              <a:defRPr sz="3500">
                <a:solidFill>
                  <a:srgbClr val="7A7C7E"/>
                </a:solidFill>
                <a:latin typeface="Lato Light" pitchFamily="34" charset="0"/>
              </a:defRPr>
            </a:lvl3pPr>
            <a:lvl4pPr>
              <a:defRPr sz="3500">
                <a:solidFill>
                  <a:srgbClr val="7A7C7E"/>
                </a:solidFill>
                <a:latin typeface="Lato Light" pitchFamily="34" charset="0"/>
              </a:defRPr>
            </a:lvl4pPr>
            <a:lvl5pPr>
              <a:defRPr sz="3500">
                <a:solidFill>
                  <a:srgbClr val="7A7C7E"/>
                </a:solidFill>
                <a:latin typeface="Lato Light" pitchFamily="34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modify</a:t>
            </a:r>
            <a:r>
              <a:rPr lang="it-IT" dirty="0"/>
              <a:t> the </a:t>
            </a:r>
            <a:r>
              <a:rPr lang="it-IT" dirty="0" err="1"/>
              <a:t>content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2528888"/>
            <a:ext cx="8172450" cy="3490911"/>
          </a:xfrm>
          <a:prstGeom prst="rect">
            <a:avLst/>
          </a:prstGeom>
        </p:spPr>
        <p:txBody>
          <a:bodyPr/>
          <a:lstStyle>
            <a:lvl1pPr marL="179388" indent="-179388" algn="l" rtl="0" eaLnBrk="1" fontAlgn="base" hangingPunct="1">
              <a:spcBef>
                <a:spcPct val="0"/>
              </a:spcBef>
              <a:spcAft>
                <a:spcPts val="600"/>
              </a:spcAft>
              <a:buFont typeface="Courier New" pitchFamily="49" charset="0"/>
              <a:buNone/>
              <a:defRPr lang="it-IT" altLang="it-IT" sz="1400" b="0" i="0" kern="1200">
                <a:solidFill>
                  <a:srgbClr val="7A7C7E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742950" indent="-179388" eaLnBrk="1" hangingPunct="1">
              <a:spcAft>
                <a:spcPts val="600"/>
              </a:spcAft>
              <a:buFont typeface="Courier New" pitchFamily="49" charset="0"/>
              <a:buChar char="o"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</a:lstStyle>
          <a:p>
            <a:pPr lvl="0"/>
            <a:r>
              <a:rPr lang="en-US" dirty="0"/>
              <a:t>Click here to modify the content</a:t>
            </a:r>
          </a:p>
          <a:p>
            <a:pPr marL="179388" indent="-179388" eaLnBrk="1" hangingPunct="1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it-IT" altLang="it-IT" sz="1400" b="0" i="0" dirty="0" err="1">
                <a:solidFill>
                  <a:srgbClr val="7A7C7E"/>
                </a:solidFill>
                <a:latin typeface="Lato" panose="020F0502020204030203" pitchFamily="34" charset="0"/>
              </a:rPr>
              <a:t>Bullet</a:t>
            </a:r>
            <a:r>
              <a:rPr lang="it-IT" altLang="it-IT" sz="1400" b="0" i="0" dirty="0">
                <a:solidFill>
                  <a:srgbClr val="7A7C7E"/>
                </a:solidFill>
                <a:latin typeface="Lato" panose="020F0502020204030203" pitchFamily="34" charset="0"/>
              </a:rPr>
              <a:t> 1 </a:t>
            </a:r>
          </a:p>
          <a:p>
            <a:pPr marL="179388" indent="-179388" eaLnBrk="1" hangingPunct="1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it-IT" altLang="it-IT" sz="1400" b="0" i="0" dirty="0" err="1">
                <a:solidFill>
                  <a:srgbClr val="7A7C7E"/>
                </a:solidFill>
                <a:latin typeface="Lato" panose="020F0502020204030203" pitchFamily="34" charset="0"/>
              </a:rPr>
              <a:t>Bullet</a:t>
            </a:r>
            <a:r>
              <a:rPr lang="it-IT" altLang="it-IT" sz="1400" b="0" i="0" dirty="0">
                <a:solidFill>
                  <a:srgbClr val="7A7C7E"/>
                </a:solidFill>
                <a:latin typeface="Lato" panose="020F0502020204030203" pitchFamily="34" charset="0"/>
              </a:rPr>
              <a:t> 2</a:t>
            </a:r>
          </a:p>
          <a:p>
            <a:pPr marL="742950" lvl="1" indent="-179388" eaLnBrk="1" hangingPunct="1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it-IT" altLang="it-IT" sz="1400" b="0" i="0" dirty="0">
                <a:solidFill>
                  <a:srgbClr val="7A7C7E"/>
                </a:solidFill>
                <a:latin typeface="Lato" panose="020F0502020204030203" pitchFamily="34" charset="0"/>
              </a:rPr>
              <a:t>Sub </a:t>
            </a:r>
            <a:r>
              <a:rPr lang="it-IT" altLang="it-IT" sz="1400" b="0" i="0" dirty="0" err="1">
                <a:solidFill>
                  <a:srgbClr val="7A7C7E"/>
                </a:solidFill>
                <a:latin typeface="Lato" panose="020F0502020204030203" pitchFamily="34" charset="0"/>
              </a:rPr>
              <a:t>bullet</a:t>
            </a:r>
            <a:r>
              <a:rPr lang="it-IT" altLang="it-IT" sz="1400" b="0" i="0" dirty="0">
                <a:solidFill>
                  <a:srgbClr val="7A7C7E"/>
                </a:solidFill>
                <a:latin typeface="Lato" panose="020F0502020204030203" pitchFamily="34" charset="0"/>
              </a:rPr>
              <a:t> 1</a:t>
            </a:r>
          </a:p>
          <a:p>
            <a:pPr marL="742950" lvl="1" indent="-179388" eaLnBrk="1" hangingPunct="1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it-IT" altLang="it-IT" sz="1400" b="0" i="0" dirty="0">
                <a:solidFill>
                  <a:srgbClr val="7A7C7E"/>
                </a:solidFill>
                <a:latin typeface="Lato" panose="020F0502020204030203" pitchFamily="34" charset="0"/>
              </a:rPr>
              <a:t>Sub </a:t>
            </a:r>
            <a:r>
              <a:rPr lang="it-IT" altLang="it-IT" sz="1400" b="0" i="0" dirty="0" err="1">
                <a:solidFill>
                  <a:srgbClr val="7A7C7E"/>
                </a:solidFill>
                <a:latin typeface="Lato" pitchFamily="34" charset="0"/>
              </a:rPr>
              <a:t>bullet</a:t>
            </a:r>
            <a:r>
              <a:rPr lang="it-IT" altLang="it-IT" sz="1400" b="0" i="0" dirty="0">
                <a:solidFill>
                  <a:srgbClr val="7A7C7E"/>
                </a:solidFill>
                <a:latin typeface="Lato" pitchFamily="34" charset="0"/>
              </a:rPr>
              <a:t> 2</a:t>
            </a:r>
          </a:p>
          <a:p>
            <a:pPr lvl="0"/>
            <a:endParaRPr lang="it-IT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e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9"/>
          <p:cNvGrpSpPr>
            <a:grpSpLocks/>
          </p:cNvGrpSpPr>
          <p:nvPr userDrawn="1"/>
        </p:nvGrpSpPr>
        <p:grpSpPr bwMode="auto">
          <a:xfrm>
            <a:off x="193675" y="6237288"/>
            <a:ext cx="8842375" cy="549275"/>
            <a:chOff x="167500" y="6398464"/>
            <a:chExt cx="7405591" cy="459536"/>
          </a:xfrm>
        </p:grpSpPr>
        <p:pic>
          <p:nvPicPr>
            <p:cNvPr id="4" name="Immagin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9852" y="6516387"/>
              <a:ext cx="623763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Nissatech Innovation Cent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3517" y="6498387"/>
              <a:ext cx="864001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http://www.ipb.pt/~ruimec/index_ficheiros/IPBsimb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6648" y="6480387"/>
              <a:ext cx="578568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magine 10" descr="Unknown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3799" y="6426387"/>
              <a:ext cx="2946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magine 11" descr="Unknown2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2154" y="6426387"/>
              <a:ext cx="39700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magine 12" descr="VSL_Logo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20998" y="6516387"/>
              <a:ext cx="452093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magine 13" descr="logomaisis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8251" y="6534387"/>
              <a:ext cx="78063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magine 14" descr="logo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7500" y="6534387"/>
              <a:ext cx="84150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Risultati immagini per confindustria ancon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03637" y="6426387"/>
              <a:ext cx="52173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magine 16" descr="logotip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73111" y="6398464"/>
              <a:ext cx="450920" cy="45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magine 18" descr="econsulenza_logo_nov2015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20012" y="6480387"/>
              <a:ext cx="752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8" descr="\\gl-fs001\Marketing\- AREA COMUNE -\Progetti Comunicazione\Research for Innovation\PROGETTI DI RICERCA\Dare\grafica\LOGO DARE DEFINITIVO\png logo dare\Vertical-colour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6263" y="1881188"/>
            <a:ext cx="21129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4" descr="bandiera union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650" y="350838"/>
            <a:ext cx="619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1439863" y="368300"/>
            <a:ext cx="7272337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This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project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has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been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funded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with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support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from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the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European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Commission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.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This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communication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reflects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the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views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only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of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the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author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, and the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Commission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b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</a:b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cannot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be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held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responsible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for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any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use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which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may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be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made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of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the information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contained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therein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. </a:t>
            </a:r>
            <a:r>
              <a:rPr lang="en-GB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Contract no. 2016-1-IT02-KA203-024645 - KA2 HEI</a:t>
            </a:r>
            <a:endParaRPr lang="it-IT" sz="850" dirty="0">
              <a:solidFill>
                <a:srgbClr val="7A7C7E"/>
              </a:solidFill>
              <a:latin typeface="Lato" pitchFamily="34" charset="0"/>
              <a:cs typeface="Times New Roman" pitchFamily="18" charset="0"/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2879725" y="3752850"/>
            <a:ext cx="5148263" cy="828675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 cap="all" baseline="0">
                <a:solidFill>
                  <a:srgbClr val="4D6357"/>
                </a:solidFill>
                <a:latin typeface="Lato" pitchFamily="34" charset="0"/>
              </a:defRPr>
            </a:lvl1pPr>
            <a:lvl2pPr>
              <a:buNone/>
              <a:defRPr sz="4400">
                <a:latin typeface="Lato" pitchFamily="34" charset="0"/>
              </a:defRPr>
            </a:lvl2pPr>
            <a:lvl3pPr>
              <a:buNone/>
              <a:defRPr sz="4400">
                <a:latin typeface="Lato" pitchFamily="34" charset="0"/>
              </a:defRPr>
            </a:lvl3pPr>
            <a:lvl4pPr>
              <a:buNone/>
              <a:defRPr sz="4400">
                <a:latin typeface="Lato" pitchFamily="34" charset="0"/>
              </a:defRPr>
            </a:lvl4pPr>
            <a:lvl5pPr>
              <a:buNone/>
              <a:defRPr sz="4400">
                <a:latin typeface="Lato" pitchFamily="34" charset="0"/>
              </a:defRPr>
            </a:lvl5pPr>
          </a:lstStyle>
          <a:p>
            <a:pPr lvl="0"/>
            <a:r>
              <a:rPr lang="it-IT" dirty="0"/>
              <a:t>THANK YOU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60" r:id="rId5"/>
    <p:sldLayoutId id="2147483661" r:id="rId6"/>
    <p:sldLayoutId id="2147483655" r:id="rId7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altLang="it-IT" b="1" dirty="0"/>
              <a:t>SAI TRASFORMARE</a:t>
            </a:r>
          </a:p>
          <a:p>
            <a:r>
              <a:rPr lang="it-IT" altLang="it-IT" b="1" dirty="0"/>
              <a:t>I DATI AZIENDALI IN</a:t>
            </a:r>
          </a:p>
          <a:p>
            <a:r>
              <a:rPr lang="it-IT" altLang="it-IT" b="1" dirty="0"/>
              <a:t>VALORE STRATEGICO</a:t>
            </a:r>
          </a:p>
          <a:p>
            <a:r>
              <a:rPr lang="it-IT" altLang="it-IT" b="1" dirty="0"/>
              <a:t>PER IL BUSINESS?</a:t>
            </a:r>
            <a:endParaRPr lang="it-IT" altLang="it-IT" sz="10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Analisi prestazioni motori Loccioni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359284" y="2456948"/>
            <a:ext cx="8317172" cy="1080120"/>
          </a:xfrm>
        </p:spPr>
        <p:txBody>
          <a:bodyPr/>
          <a:lstStyle/>
          <a:p>
            <a:r>
              <a:rPr lang="it-IT" dirty="0"/>
              <a:t>L’azienda vuole automatizzare e rendere oggettiva la valutazione della qualità dei alcuni motori</a:t>
            </a:r>
          </a:p>
          <a:p>
            <a:r>
              <a:rPr lang="it-IT" dirty="0"/>
              <a:t>Questo lavoro viene fatto attualmente a mano basandosi «sull’esperienza» e sull’analisi dati «classica»</a:t>
            </a:r>
          </a:p>
          <a:p>
            <a:endParaRPr lang="it-IT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b="26900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75430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Risultati analisi topologica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359284" y="2456948"/>
            <a:ext cx="8317172" cy="1080120"/>
          </a:xfrm>
        </p:spPr>
        <p:txBody>
          <a:bodyPr/>
          <a:lstStyle/>
          <a:p>
            <a:r>
              <a:rPr lang="it-IT" dirty="0"/>
              <a:t>In questo caso, utilizzando  l’analisi topologica dei dati riusciamo, su base oggettiva, a </a:t>
            </a:r>
            <a:r>
              <a:rPr lang="it-IT" b="1" dirty="0"/>
              <a:t>discriminare i comportamenti BUONO-SCARTO dei motori </a:t>
            </a:r>
            <a:r>
              <a:rPr lang="it-IT" dirty="0"/>
              <a:t>ottenendo informazioni importanti che potranno indicarci dove intervenire sulla linea di produzione</a:t>
            </a:r>
          </a:p>
          <a:p>
            <a:endParaRPr lang="it-IT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7" b="27487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testo 4"/>
          <p:cNvSpPr txBox="1">
            <a:spLocks/>
          </p:cNvSpPr>
          <p:nvPr/>
        </p:nvSpPr>
        <p:spPr>
          <a:xfrm>
            <a:off x="1655676" y="3532337"/>
            <a:ext cx="2191575" cy="809617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800" i="0" kern="0" dirty="0"/>
              <a:t>SCARTO</a:t>
            </a:r>
          </a:p>
          <a:p>
            <a:endParaRPr lang="it-IT" sz="1800" i="0" kern="0" dirty="0"/>
          </a:p>
          <a:p>
            <a:endParaRPr lang="it-IT" sz="1800" i="0" kern="0" dirty="0"/>
          </a:p>
          <a:p>
            <a:endParaRPr lang="it-IT" sz="1800" i="0" kern="0" dirty="0"/>
          </a:p>
          <a:p>
            <a:endParaRPr lang="it-IT" sz="1800" i="0" kern="0" dirty="0"/>
          </a:p>
          <a:p>
            <a:endParaRPr lang="it-IT" sz="1800" i="0" kern="0" dirty="0"/>
          </a:p>
        </p:txBody>
      </p:sp>
    </p:spTree>
    <p:extLst>
      <p:ext uri="{BB962C8B-B14F-4D97-AF65-F5344CB8AC3E}">
        <p14:creationId xmlns:p14="http://schemas.microsoft.com/office/powerpoint/2010/main" val="225718951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tangolo 4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t-IT"/>
          </a:p>
        </p:txBody>
      </p:sp>
      <p:sp>
        <p:nvSpPr>
          <p:cNvPr id="7171" name="CasellaDiTesto 2"/>
          <p:cNvSpPr txBox="1">
            <a:spLocks noChangeArrowheads="1"/>
          </p:cNvSpPr>
          <p:nvPr/>
        </p:nvSpPr>
        <p:spPr bwMode="auto">
          <a:xfrm>
            <a:off x="2916238" y="3775075"/>
            <a:ext cx="5076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400" b="0" i="0" dirty="0">
                <a:solidFill>
                  <a:srgbClr val="4D6357"/>
                </a:solidFill>
                <a:latin typeface="Lato" pitchFamily="34" charset="0"/>
                <a:ea typeface="Roboto Light" pitchFamily="2" charset="0"/>
                <a:cs typeface="Roboto Light" pitchFamily="2" charset="0"/>
              </a:rPr>
              <a:t>GRAZIE</a:t>
            </a:r>
          </a:p>
        </p:txBody>
      </p:sp>
      <p:grpSp>
        <p:nvGrpSpPr>
          <p:cNvPr id="7172" name="Gruppo 19"/>
          <p:cNvGrpSpPr>
            <a:grpSpLocks/>
          </p:cNvGrpSpPr>
          <p:nvPr/>
        </p:nvGrpSpPr>
        <p:grpSpPr bwMode="auto">
          <a:xfrm>
            <a:off x="193675" y="6237288"/>
            <a:ext cx="8842375" cy="549275"/>
            <a:chOff x="167500" y="6398464"/>
            <a:chExt cx="7405591" cy="459536"/>
          </a:xfrm>
        </p:grpSpPr>
        <p:pic>
          <p:nvPicPr>
            <p:cNvPr id="7177" name="Immagine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9852" y="6516387"/>
              <a:ext cx="623763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2" descr="Nissatech Innovation Cent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3517" y="6498387"/>
              <a:ext cx="864001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6" descr="http://www.ipb.pt/~ruimec/index_ficheiros/IPBsimb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6648" y="6480387"/>
              <a:ext cx="578568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Immagine 10" descr="Unknown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3799" y="6426387"/>
              <a:ext cx="2946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Immagine 11" descr="Unknown2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2154" y="6426387"/>
              <a:ext cx="39700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Immagine 12" descr="VSL_Logo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20998" y="6516387"/>
              <a:ext cx="452093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Immagine 13" descr="logomaisis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58251" y="6534387"/>
              <a:ext cx="780630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Immagine 14" descr="logo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7500" y="6534387"/>
              <a:ext cx="841501" cy="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2" descr="Risultati immagini per confindustria ancon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03637" y="6426387"/>
              <a:ext cx="521739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Immagine 16" descr="logotip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73111" y="6398464"/>
              <a:ext cx="450920" cy="459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Immagine 18" descr="econsulenza_logo_nov2015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20012" y="6480387"/>
              <a:ext cx="752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Rettangolo 44"/>
          <p:cNvSpPr>
            <a:spLocks noChangeArrowheads="1"/>
          </p:cNvSpPr>
          <p:nvPr/>
        </p:nvSpPr>
        <p:spPr bwMode="auto">
          <a:xfrm>
            <a:off x="0" y="0"/>
            <a:ext cx="2627313" cy="14493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t-IT"/>
          </a:p>
        </p:txBody>
      </p:sp>
      <p:pic>
        <p:nvPicPr>
          <p:cNvPr id="7174" name="Picture 8" descr="\\gl-fs001\Marketing\- AREA COMUNE -\Progetti Comunicazione\Research for Innovation\PROGETTI DI RICERCA\Dare\grafica\LOGO DARE DEFINITIVO\png logo dare\Vertical-colou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6263" y="1881188"/>
            <a:ext cx="21129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2627784" y="368300"/>
            <a:ext cx="6084416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This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communication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reflects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the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views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only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of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the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author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, and the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Commission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cannot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be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held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responsible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for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any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use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b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</a:b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which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may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be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made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of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the information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contained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 </a:t>
            </a:r>
            <a:r>
              <a:rPr lang="it-IT" sz="850" dirty="0" err="1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therein</a:t>
            </a:r>
            <a:r>
              <a:rPr lang="it-IT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. </a:t>
            </a:r>
            <a:r>
              <a:rPr lang="en-GB" sz="850" dirty="0">
                <a:solidFill>
                  <a:srgbClr val="7A7C7E"/>
                </a:solidFill>
                <a:latin typeface="Lato" pitchFamily="34" charset="0"/>
                <a:cs typeface="Times New Roman" pitchFamily="18" charset="0"/>
              </a:rPr>
              <a:t>Contract no. 2016-1-IT02-KA203-024645 - KA2 HEI</a:t>
            </a:r>
            <a:endParaRPr lang="it-IT" sz="850" dirty="0">
              <a:solidFill>
                <a:srgbClr val="7A7C7E"/>
              </a:solidFill>
              <a:latin typeface="Lato" pitchFamily="34" charset="0"/>
              <a:cs typeface="Times New Roman" pitchFamily="18" charset="0"/>
            </a:endParaRPr>
          </a:p>
        </p:txBody>
      </p:sp>
      <p:pic>
        <p:nvPicPr>
          <p:cNvPr id="20" name="Immagine 19" descr="\\gl-fs001\Marketing\- AREA COMUNE -\Progetti Comunicazione\Research for Innovation\PROGETTI DI RICERCA\Da.Re\Communication\eu_flag_co_funded_pos_[rgb]_right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584" y="332656"/>
            <a:ext cx="1663101" cy="4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395288" y="1700213"/>
            <a:ext cx="3492500" cy="2016819"/>
          </a:xfrm>
        </p:spPr>
        <p:txBody>
          <a:bodyPr/>
          <a:lstStyle/>
          <a:p>
            <a:pPr eaLnBrk="1" hangingPunct="1"/>
            <a:r>
              <a:rPr lang="it-IT" altLang="it-IT" dirty="0"/>
              <a:t>Quando la forma è importante</a:t>
            </a:r>
          </a:p>
          <a:p>
            <a:pPr eaLnBrk="1" hangingPunct="1"/>
            <a:endParaRPr lang="it-IT" altLang="it-IT" sz="1000" u="sng" dirty="0"/>
          </a:p>
          <a:p>
            <a:pPr eaLnBrk="1" hangingPunct="1"/>
            <a:r>
              <a:rPr lang="it-IT" altLang="it-IT" sz="1800" dirty="0">
                <a:latin typeface="Lato" pitchFamily="34" charset="0"/>
              </a:rPr>
              <a:t>Casi studio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395288" y="3573809"/>
            <a:ext cx="3492500" cy="23034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/>
              <a:t>Analisi dati tipologica per determinare chi è affetto da epilessia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/>
              <a:t>Analisi prestazioni motori Loccioni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pic>
        <p:nvPicPr>
          <p:cNvPr id="13" name="Segnaposto immagine 8"/>
          <p:cNvPicPr>
            <a:picLocks noChangeAspect="1"/>
          </p:cNvPicPr>
          <p:nvPr/>
        </p:nvPicPr>
        <p:blipFill rotWithShape="1">
          <a:blip r:embed="rId3"/>
          <a:srcRect l="49016" r="23744"/>
          <a:stretch/>
        </p:blipFill>
        <p:spPr>
          <a:xfrm>
            <a:off x="6858948" y="548680"/>
            <a:ext cx="2047217" cy="5652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7" t="-100" r="-12875" b="100"/>
          <a:stretch/>
        </p:blipFill>
        <p:spPr bwMode="auto">
          <a:xfrm>
            <a:off x="4355956" y="548680"/>
            <a:ext cx="2967170" cy="565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Il </a:t>
            </a:r>
            <a:r>
              <a:rPr lang="it-IT" altLang="it-IT" dirty="0" err="1"/>
              <a:t>tool</a:t>
            </a:r>
            <a:r>
              <a:rPr lang="it-IT" altLang="it-IT" dirty="0"/>
              <a:t> di analisi dati</a:t>
            </a:r>
            <a:endParaRPr lang="it-IT" altLang="it-IT" sz="1000" u="sng" dirty="0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107504" y="2528901"/>
            <a:ext cx="9036496" cy="108012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L’analisi topologica dei dati può rappresentare un supporto alle decisioni attraverso l’utilizzo di un </a:t>
            </a:r>
            <a:r>
              <a:rPr lang="it-IT" dirty="0" err="1">
                <a:solidFill>
                  <a:schemeClr val="tx1"/>
                </a:solidFill>
              </a:rPr>
              <a:t>tool</a:t>
            </a:r>
            <a:r>
              <a:rPr lang="it-IT" dirty="0">
                <a:solidFill>
                  <a:schemeClr val="tx1"/>
                </a:solidFill>
              </a:rPr>
              <a:t> dedicato.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Marco\OneDrive\Immagini\Catture di schermata\2016-09-03 (2).png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r="4262" b="-17"/>
          <a:stretch/>
        </p:blipFill>
        <p:spPr bwMode="auto">
          <a:xfrm>
            <a:off x="0" y="3681028"/>
            <a:ext cx="9144000" cy="31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6247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395288" y="1700213"/>
            <a:ext cx="3492500" cy="2016819"/>
          </a:xfrm>
        </p:spPr>
        <p:txBody>
          <a:bodyPr/>
          <a:lstStyle/>
          <a:p>
            <a:pPr eaLnBrk="1" hangingPunct="1"/>
            <a:r>
              <a:rPr lang="it-IT" altLang="it-IT" dirty="0"/>
              <a:t>Quando la forma è importante</a:t>
            </a:r>
          </a:p>
          <a:p>
            <a:pPr eaLnBrk="1" hangingPunct="1"/>
            <a:endParaRPr lang="it-IT" altLang="it-IT" sz="1000" u="sng" dirty="0"/>
          </a:p>
          <a:p>
            <a:pPr eaLnBrk="1" hangingPunct="1"/>
            <a:r>
              <a:rPr lang="it-IT" altLang="it-IT" sz="1800" dirty="0">
                <a:latin typeface="Lato" pitchFamily="34" charset="0"/>
              </a:rPr>
              <a:t>Casi studio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395288" y="3573809"/>
            <a:ext cx="3492500" cy="23034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rgbClr val="FFC000"/>
                </a:solidFill>
              </a:rPr>
              <a:t>Analisi dati tipologica per determinare chi è affetto da epilessia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/>
              <a:t>Analisi prestazioni motori Loccioni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9" name="Segnaposto immagine 8"/>
          <p:cNvPicPr>
            <a:picLocks noChangeAspect="1"/>
          </p:cNvPicPr>
          <p:nvPr/>
        </p:nvPicPr>
        <p:blipFill rotWithShape="1">
          <a:blip r:embed="rId3"/>
          <a:srcRect l="49016" r="23744"/>
          <a:stretch/>
        </p:blipFill>
        <p:spPr>
          <a:xfrm>
            <a:off x="6858948" y="548680"/>
            <a:ext cx="2047217" cy="5652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7" t="-100" r="-12875" b="100"/>
          <a:stretch/>
        </p:blipFill>
        <p:spPr bwMode="auto">
          <a:xfrm>
            <a:off x="4355956" y="548680"/>
            <a:ext cx="2967170" cy="565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56408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Analisi topologica dei dati medici</a:t>
            </a:r>
            <a:endParaRPr lang="it-IT" altLang="it-IT" sz="1000" u="sng" dirty="0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395288" y="2528901"/>
            <a:ext cx="8317172" cy="1080120"/>
          </a:xfrm>
        </p:spPr>
        <p:txBody>
          <a:bodyPr/>
          <a:lstStyle/>
          <a:p>
            <a:r>
              <a:rPr lang="it-IT" dirty="0"/>
              <a:t>La situazione è analoga a quella di un esame del sangue completo per determinare se il paziente sia o no affetto da una patologia. In generale il medico deve valutare diversi indici dell'esame del sangue, correlarli tra loro e solo allora può eseguire la diagnosi. L’analisi topologica dei dati fornisce al medico un solo indice, </a:t>
            </a:r>
            <a:r>
              <a:rPr lang="it-IT" b="1" i="1" dirty="0"/>
              <a:t>correlazione di tutti gli altri</a:t>
            </a:r>
            <a:r>
              <a:rPr lang="it-IT" dirty="0"/>
              <a:t>, con una notevole semplificazione per l’interpretazione e la presa di decisioni.</a:t>
            </a:r>
          </a:p>
        </p:txBody>
      </p:sp>
      <p:sp>
        <p:nvSpPr>
          <p:cNvPr id="8" name="Segnaposto testo 3"/>
          <p:cNvSpPr txBox="1">
            <a:spLocks/>
          </p:cNvSpPr>
          <p:nvPr/>
        </p:nvSpPr>
        <p:spPr>
          <a:xfrm>
            <a:off x="647564" y="4359690"/>
            <a:ext cx="8281168" cy="61277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500">
                <a:solidFill>
                  <a:srgbClr val="7A7C7E"/>
                </a:solidFill>
                <a:latin typeface="Lato Ligh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5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5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5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5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it-IT" altLang="it-IT" b="0" i="0" kern="0" dirty="0"/>
              <a:t>Qui servirebbe una immagine di un tracciato reale…se esiste…non il teorema del Betti…che </a:t>
            </a:r>
            <a:r>
              <a:rPr lang="it-IT" altLang="it-IT" b="0" i="0" kern="0" dirty="0" err="1"/>
              <a:t>nn</a:t>
            </a:r>
            <a:r>
              <a:rPr lang="it-IT" altLang="it-IT" b="0" i="0" kern="0" dirty="0"/>
              <a:t> conosce nessuno :D</a:t>
            </a:r>
            <a:endParaRPr lang="it-IT" altLang="it-IT" sz="1000" b="0" i="0" u="sng" kern="0" dirty="0"/>
          </a:p>
        </p:txBody>
      </p:sp>
      <p:pic>
        <p:nvPicPr>
          <p:cNvPr id="9" name="Picture 3" descr="C:\Users\Marco\Desktop\Springer_Paper\immagini\1-signals_frontiers-revis.jpg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r="768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395288" y="1700213"/>
            <a:ext cx="3492500" cy="2016819"/>
          </a:xfrm>
        </p:spPr>
        <p:txBody>
          <a:bodyPr/>
          <a:lstStyle/>
          <a:p>
            <a:pPr eaLnBrk="1" hangingPunct="1"/>
            <a:r>
              <a:rPr lang="it-IT" altLang="it-IT" dirty="0"/>
              <a:t>Risultati</a:t>
            </a:r>
            <a:endParaRPr lang="it-IT" altLang="it-IT" sz="1000" u="sng" dirty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395288" y="3573809"/>
            <a:ext cx="3492500" cy="2303463"/>
          </a:xfrm>
        </p:spPr>
        <p:txBody>
          <a:bodyPr/>
          <a:lstStyle/>
          <a:p>
            <a:r>
              <a:rPr lang="it-IT" sz="1800" b="1" i="1" dirty="0"/>
              <a:t>L’ analisi topologica dei dati </a:t>
            </a:r>
            <a:r>
              <a:rPr lang="it-IT" sz="1800" dirty="0"/>
              <a:t>permette di analizzare il segnale EEG in modo da ricavare un unico indicatore, </a:t>
            </a:r>
            <a:r>
              <a:rPr lang="it-IT" sz="1800" b="1" i="1" dirty="0"/>
              <a:t>correlazione di tutti gli altri, </a:t>
            </a:r>
            <a:r>
              <a:rPr lang="it-IT" sz="1800" dirty="0"/>
              <a:t>per diagnosticare o meno al paziente l’epilessia.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r="20216"/>
          <a:stretch/>
        </p:blipFill>
        <p:spPr bwMode="auto">
          <a:xfrm>
            <a:off x="4356100" y="-6856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2179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395288" y="1700213"/>
            <a:ext cx="3492500" cy="2016819"/>
          </a:xfrm>
        </p:spPr>
        <p:txBody>
          <a:bodyPr/>
          <a:lstStyle/>
          <a:p>
            <a:pPr eaLnBrk="1" hangingPunct="1"/>
            <a:r>
              <a:rPr lang="it-IT" altLang="it-IT" dirty="0"/>
              <a:t>Risultati</a:t>
            </a:r>
            <a:endParaRPr lang="it-IT" altLang="it-IT" sz="1000" u="sng" dirty="0"/>
          </a:p>
          <a:p>
            <a:endParaRPr lang="it-IT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13" y="620688"/>
            <a:ext cx="6750115" cy="574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395288" y="2816932"/>
            <a:ext cx="1656432" cy="2303463"/>
          </a:xfrm>
        </p:spPr>
        <p:txBody>
          <a:bodyPr/>
          <a:lstStyle/>
          <a:p>
            <a:r>
              <a:rPr lang="it-IT" dirty="0"/>
              <a:t>L’ analisi topologica dei dati permette di analizzare il segnale EEG in modo da ricavare un unico indicatore, correlazione di tutti gli altri, per diagnosticare o meno al paziente l’epilessia.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886989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Marco\Desktop\Springer_Paper\immagini\12-roc-revis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/>
          <a:stretch/>
        </p:blipFill>
        <p:spPr bwMode="auto">
          <a:xfrm>
            <a:off x="1937554" y="2397145"/>
            <a:ext cx="1985943" cy="19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395288" y="1700213"/>
            <a:ext cx="3492500" cy="2016819"/>
          </a:xfrm>
        </p:spPr>
        <p:txBody>
          <a:bodyPr/>
          <a:lstStyle/>
          <a:p>
            <a:pPr eaLnBrk="1" hangingPunct="1"/>
            <a:r>
              <a:rPr lang="it-IT" altLang="it-IT" dirty="0"/>
              <a:t>Risultati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213287" y="2599867"/>
            <a:ext cx="1564591" cy="799801"/>
          </a:xfrm>
        </p:spPr>
        <p:txBody>
          <a:bodyPr/>
          <a:lstStyle/>
          <a:p>
            <a:r>
              <a:rPr lang="it-IT" b="1" dirty="0"/>
              <a:t>5 Indicatori da correlare- Analisi dati «classica»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83731"/>
            <a:ext cx="4789001" cy="2341758"/>
          </a:xfrm>
          <a:prstGeom prst="rect">
            <a:avLst/>
          </a:prstGeom>
        </p:spPr>
      </p:pic>
      <p:pic>
        <p:nvPicPr>
          <p:cNvPr id="14" name="Picture 5" descr="C:\Users\Marco\Desktop\Springer_Paper\immagini\12-roc-revi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5"/>
          <a:stretch/>
        </p:blipFill>
        <p:spPr bwMode="auto">
          <a:xfrm>
            <a:off x="4259178" y="4948601"/>
            <a:ext cx="1955225" cy="19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Marco\Desktop\Springer_Paper\immagini\12-roc-revis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/>
          <a:stretch/>
        </p:blipFill>
        <p:spPr bwMode="auto">
          <a:xfrm>
            <a:off x="2203805" y="2858078"/>
            <a:ext cx="1985943" cy="19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Marco\Desktop\Springer_Paper\immagini\12-roc-revis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/>
          <a:stretch/>
        </p:blipFill>
        <p:spPr bwMode="auto">
          <a:xfrm>
            <a:off x="2517308" y="3377905"/>
            <a:ext cx="1985943" cy="19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Marco\Desktop\Springer_Paper\immagini\12-roc-revis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/>
          <a:stretch/>
        </p:blipFill>
        <p:spPr bwMode="auto">
          <a:xfrm>
            <a:off x="2855352" y="3919216"/>
            <a:ext cx="1985943" cy="19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gnaposto testo 4"/>
          <p:cNvSpPr txBox="1">
            <a:spLocks/>
          </p:cNvSpPr>
          <p:nvPr/>
        </p:nvSpPr>
        <p:spPr>
          <a:xfrm>
            <a:off x="238341" y="3872045"/>
            <a:ext cx="1933639" cy="398549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0" i="0" kern="0" dirty="0"/>
              <a:t>Frequenze del segnale</a:t>
            </a:r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</p:txBody>
      </p:sp>
      <p:sp>
        <p:nvSpPr>
          <p:cNvPr id="24" name="Segnaposto testo 4"/>
          <p:cNvSpPr txBox="1">
            <a:spLocks/>
          </p:cNvSpPr>
          <p:nvPr/>
        </p:nvSpPr>
        <p:spPr>
          <a:xfrm>
            <a:off x="755277" y="4329151"/>
            <a:ext cx="1697446" cy="34047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0" i="0" kern="0" dirty="0"/>
              <a:t>Misure entropiche </a:t>
            </a:r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</p:txBody>
      </p:sp>
      <p:sp>
        <p:nvSpPr>
          <p:cNvPr id="25" name="Segnaposto testo 4"/>
          <p:cNvSpPr txBox="1">
            <a:spLocks/>
          </p:cNvSpPr>
          <p:nvPr/>
        </p:nvSpPr>
        <p:spPr>
          <a:xfrm>
            <a:off x="887489" y="4834346"/>
            <a:ext cx="1754737" cy="41149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0" i="0" kern="0" dirty="0"/>
              <a:t>Energia del segnale</a:t>
            </a:r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</p:txBody>
      </p:sp>
      <p:sp>
        <p:nvSpPr>
          <p:cNvPr id="26" name="Segnaposto testo 4"/>
          <p:cNvSpPr txBox="1">
            <a:spLocks/>
          </p:cNvSpPr>
          <p:nvPr/>
        </p:nvSpPr>
        <p:spPr>
          <a:xfrm>
            <a:off x="2050093" y="5367920"/>
            <a:ext cx="936619" cy="412712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0" i="0" kern="0" dirty="0" err="1"/>
              <a:t>Wavelets</a:t>
            </a:r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</p:txBody>
      </p:sp>
      <p:sp>
        <p:nvSpPr>
          <p:cNvPr id="28" name="Segnaposto testo 4"/>
          <p:cNvSpPr txBox="1">
            <a:spLocks/>
          </p:cNvSpPr>
          <p:nvPr/>
        </p:nvSpPr>
        <p:spPr>
          <a:xfrm>
            <a:off x="1356808" y="6173764"/>
            <a:ext cx="2153471" cy="315354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0" i="0" kern="0" dirty="0"/>
              <a:t>Trasformata di </a:t>
            </a:r>
            <a:r>
              <a:rPr lang="it-IT" b="0" i="0" kern="0" dirty="0" err="1"/>
              <a:t>Hilbert</a:t>
            </a:r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</p:txBody>
      </p:sp>
      <p:pic>
        <p:nvPicPr>
          <p:cNvPr id="29" name="Picture 5" descr="C:\Users\Marco\Desktop\Springer_Paper\immagini\12-roc-revis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/>
          <a:stretch/>
        </p:blipFill>
        <p:spPr bwMode="auto">
          <a:xfrm>
            <a:off x="3186625" y="4728346"/>
            <a:ext cx="1985943" cy="19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egnaposto testo 4"/>
          <p:cNvSpPr txBox="1">
            <a:spLocks/>
          </p:cNvSpPr>
          <p:nvPr/>
        </p:nvSpPr>
        <p:spPr>
          <a:xfrm>
            <a:off x="6214403" y="6117354"/>
            <a:ext cx="2191575" cy="809617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800" i="0" kern="0" dirty="0"/>
              <a:t>GOOD ESTIMATION</a:t>
            </a:r>
          </a:p>
          <a:p>
            <a:endParaRPr lang="it-IT" sz="1800" i="0" kern="0" dirty="0"/>
          </a:p>
          <a:p>
            <a:endParaRPr lang="it-IT" sz="1800" i="0" kern="0" dirty="0"/>
          </a:p>
          <a:p>
            <a:endParaRPr lang="it-IT" sz="1800" i="0" kern="0" dirty="0"/>
          </a:p>
          <a:p>
            <a:endParaRPr lang="it-IT" sz="1800" i="0" kern="0" dirty="0"/>
          </a:p>
          <a:p>
            <a:endParaRPr lang="it-IT" sz="1800" i="0" kern="0" dirty="0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4470" r="5558" b="5653"/>
          <a:stretch/>
        </p:blipFill>
        <p:spPr bwMode="auto">
          <a:xfrm>
            <a:off x="6930350" y="2809449"/>
            <a:ext cx="1697446" cy="158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gnaposto testo 4"/>
          <p:cNvSpPr txBox="1">
            <a:spLocks/>
          </p:cNvSpPr>
          <p:nvPr/>
        </p:nvSpPr>
        <p:spPr>
          <a:xfrm>
            <a:off x="6659811" y="2582074"/>
            <a:ext cx="2153471" cy="315354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b="0" i="0" kern="0" dirty="0"/>
              <a:t>Entropia Persistente</a:t>
            </a:r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</p:txBody>
      </p:sp>
      <p:sp>
        <p:nvSpPr>
          <p:cNvPr id="34" name="Segnaposto testo 4"/>
          <p:cNvSpPr txBox="1">
            <a:spLocks/>
          </p:cNvSpPr>
          <p:nvPr/>
        </p:nvSpPr>
        <p:spPr>
          <a:xfrm>
            <a:off x="5372481" y="2999767"/>
            <a:ext cx="1656432" cy="230346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i="0" kern="0" dirty="0"/>
              <a:t>Indicatore unico-</a:t>
            </a:r>
          </a:p>
          <a:p>
            <a:r>
              <a:rPr lang="it-IT" i="0" kern="0" dirty="0"/>
              <a:t>Analisi topologica dei dati</a:t>
            </a:r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  <a:p>
            <a:endParaRPr lang="it-IT" b="0" i="0" kern="0" dirty="0"/>
          </a:p>
        </p:txBody>
      </p:sp>
      <p:sp>
        <p:nvSpPr>
          <p:cNvPr id="35" name="Segnaposto testo 4"/>
          <p:cNvSpPr txBox="1">
            <a:spLocks/>
          </p:cNvSpPr>
          <p:nvPr/>
        </p:nvSpPr>
        <p:spPr>
          <a:xfrm>
            <a:off x="5536741" y="4192385"/>
            <a:ext cx="1564591" cy="79980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800" i="0" kern="0" dirty="0"/>
              <a:t>VS</a:t>
            </a:r>
            <a:endParaRPr lang="it-IT" sz="2800" b="0" i="0" kern="0" dirty="0"/>
          </a:p>
          <a:p>
            <a:endParaRPr lang="it-IT" sz="2800" b="0" i="0" kern="0" dirty="0"/>
          </a:p>
          <a:p>
            <a:endParaRPr lang="it-IT" sz="2800" b="0" i="0" kern="0" dirty="0"/>
          </a:p>
          <a:p>
            <a:endParaRPr lang="it-IT" sz="2800" b="0" i="0" kern="0" dirty="0"/>
          </a:p>
        </p:txBody>
      </p:sp>
      <p:sp>
        <p:nvSpPr>
          <p:cNvPr id="36" name="Segnaposto testo 4"/>
          <p:cNvSpPr txBox="1">
            <a:spLocks/>
          </p:cNvSpPr>
          <p:nvPr/>
        </p:nvSpPr>
        <p:spPr>
          <a:xfrm>
            <a:off x="7336697" y="4610562"/>
            <a:ext cx="2191575" cy="809617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7A7C7E"/>
                </a:solidFill>
                <a:latin typeface="Lato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1800" i="0" kern="0" dirty="0"/>
              <a:t>GOOD ESTIMATION</a:t>
            </a:r>
          </a:p>
          <a:p>
            <a:endParaRPr lang="it-IT" sz="1800" i="0" kern="0" dirty="0"/>
          </a:p>
          <a:p>
            <a:endParaRPr lang="it-IT" sz="1800" i="0" kern="0" dirty="0"/>
          </a:p>
          <a:p>
            <a:endParaRPr lang="it-IT" sz="1800" i="0" kern="0" dirty="0"/>
          </a:p>
          <a:p>
            <a:endParaRPr lang="it-IT" sz="1800" i="0" kern="0" dirty="0"/>
          </a:p>
          <a:p>
            <a:endParaRPr lang="it-IT" sz="1800" i="0" kern="0" dirty="0"/>
          </a:p>
        </p:txBody>
      </p:sp>
    </p:spTree>
    <p:extLst>
      <p:ext uri="{BB962C8B-B14F-4D97-AF65-F5344CB8AC3E}">
        <p14:creationId xmlns:p14="http://schemas.microsoft.com/office/powerpoint/2010/main" val="275829103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395288" y="1700213"/>
            <a:ext cx="3492500" cy="2016819"/>
          </a:xfrm>
        </p:spPr>
        <p:txBody>
          <a:bodyPr/>
          <a:lstStyle/>
          <a:p>
            <a:pPr eaLnBrk="1" hangingPunct="1"/>
            <a:r>
              <a:rPr lang="it-IT" altLang="it-IT" dirty="0"/>
              <a:t>Quando la forma è importante</a:t>
            </a:r>
          </a:p>
          <a:p>
            <a:pPr eaLnBrk="1" hangingPunct="1"/>
            <a:endParaRPr lang="it-IT" altLang="it-IT" sz="1000" u="sng" dirty="0"/>
          </a:p>
          <a:p>
            <a:pPr eaLnBrk="1" hangingPunct="1"/>
            <a:r>
              <a:rPr lang="it-IT" altLang="it-IT" sz="1800" dirty="0">
                <a:latin typeface="Lato" pitchFamily="34" charset="0"/>
              </a:rPr>
              <a:t>Casi studio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395288" y="3573809"/>
            <a:ext cx="3492500" cy="23034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/>
              <a:t>Analisi dati tipologica per determinare chi è affetto da epilessia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rgbClr val="FFC000"/>
                </a:solidFill>
              </a:rPr>
              <a:t>Analisi prestazioni motori Loccioni</a:t>
            </a:r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3744" r="2374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7" t="-100" r="-12875" b="100"/>
          <a:stretch/>
        </p:blipFill>
        <p:spPr bwMode="auto">
          <a:xfrm>
            <a:off x="3893612" y="39830"/>
            <a:ext cx="3558077" cy="677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3454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01C2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" pitchFamily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01C2E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" pitchFamily="2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7075</TotalTime>
  <Words>408</Words>
  <Application>Microsoft Office PowerPoint</Application>
  <PresentationFormat>Presentazione su schermo (4:3)</PresentationFormat>
  <Paragraphs>113</Paragraphs>
  <Slides>12</Slides>
  <Notes>6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Helvetica Neue</vt:lpstr>
      <vt:lpstr>Times New Roman</vt:lpstr>
      <vt:lpstr>Lato Light</vt:lpstr>
      <vt:lpstr>Courier New</vt:lpstr>
      <vt:lpstr>Roboto Light</vt:lpstr>
      <vt:lpstr>Lato</vt:lpstr>
      <vt:lpstr>Arial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Gruppo Loccioni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Gruppo Loccioni</dc:creator>
  <cp:lastModifiedBy>Daniela Isidori</cp:lastModifiedBy>
  <cp:revision>573</cp:revision>
  <dcterms:created xsi:type="dcterms:W3CDTF">2009-08-24T10:48:12Z</dcterms:created>
  <dcterms:modified xsi:type="dcterms:W3CDTF">2017-05-25T18:57:57Z</dcterms:modified>
</cp:coreProperties>
</file>